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6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DA50F-5840-4E54-BE80-7D64796B9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F29F14-8DC2-4170-AFCB-896792BFD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A0633-07F7-4CC1-A276-D4B0646E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9206D-9432-4494-AF8C-F52FE9C12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32FAB-1FCF-420C-BB56-4E683FDB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7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B0303-DD59-4BC3-BFA6-94EF697F6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A8017-B25E-4A2D-B257-F76F1418D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E94EA-3D4D-43CF-AC4E-A52378E4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E8702-D5A0-47EF-81EF-4A7E8C9E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12E0F-143C-492A-AEC0-B81920E0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41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52A51B-1A7D-48E4-A527-EDAFE874A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7C696-FF78-4F24-96B6-65450B2F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08B2B-9CB3-4D32-918E-2DFBBA55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84529-DE8B-4D52-B70C-EB8B3C3B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00466-0269-4D19-A70A-4A85AAF3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13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0CFAE7C-08C5-49D6-BC48-501DBEB6C36E}"/>
              </a:ext>
            </a:extLst>
          </p:cNvPr>
          <p:cNvGrpSpPr>
            <a:grpSpLocks/>
          </p:cNvGrpSpPr>
          <p:nvPr/>
        </p:nvGrpSpPr>
        <p:grpSpPr bwMode="auto">
          <a:xfrm>
            <a:off x="1" y="2438401"/>
            <a:ext cx="12012084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1384D5A-2FCA-4B49-8913-E1799E604E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53EF3D87-F723-436A-8D61-0E4CC5472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z="1800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88835ADE-9C33-4278-A88D-0549F23A5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z="180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8BCD1401-9295-4CA8-93C3-51019959AC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5F3D1169-F200-4CD3-A3B0-BA0937CD23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z="1800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CAA79478-5048-461B-A9C3-C0C9BD892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z="1800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0E04F0C5-1A51-4322-B3C1-DF406317E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B458CA14-4349-45A2-98A1-2EE3C8CB1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50A4EDAD-8244-4369-B88D-4A37C23E7A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</p:grpSp>
      <p:sp>
        <p:nvSpPr>
          <p:cNvPr id="6156" name="Rectangle 12">
            <a:extLst>
              <a:ext uri="{FF2B5EF4-FFF2-40B4-BE49-F238E27FC236}">
                <a16:creationId xmlns:a16="http://schemas.microsoft.com/office/drawing/2014/main" id="{E5BED8F2-DA0D-4FC9-989A-A94EBFA9B0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8E6F5EC7-FFBD-468C-84C5-43AC6A81795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9510848-BA9D-4B20-9290-CE4DD098A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3208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3015F50E-5E7E-4D99-BC86-DE89F92FF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9FE98381-C66A-4AA8-9BEC-22D406F52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6E30C78-C637-457C-8AC8-95A772F8A6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791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8DCFE-0349-4808-8EF5-07805F650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82E35-9B97-4B65-8150-D050FA48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7E63EAF-B782-4065-80E0-8CC6D65B2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89F08E5-DCD3-4C93-AD02-3B3B5F3134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200" b="1"/>
            </a:lvl1pPr>
          </a:lstStyle>
          <a:p>
            <a:pPr>
              <a:defRPr/>
            </a:pPr>
            <a:r>
              <a:rPr lang="da-DK" altLang="en-US" dirty="0"/>
              <a:t>Lou Sandler, PhD, BCBA – D   © </a:t>
            </a:r>
            <a:endParaRPr lang="en-US" alt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9466E62-903E-4D61-B47A-32FEFB821A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E9426-EEBC-4462-9C80-4230295972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759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A70CF-18E6-43BC-B60D-30D69BCFB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3F2751-6AE4-4FA2-805C-3AAE73273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761BABF-9F32-412E-B8A8-E13D8361B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822E80C-C30E-4BED-8F21-C2037923A4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D778D97-92F6-4D66-849A-A03D3F1BD8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AC5CB-2548-4996-9312-C0405B2B25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041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2384-86FE-40F5-A9AA-9BD6AFE0C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DFFB-8D93-4C21-AFBF-8CAF210FA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1C191-E8AC-40CB-BE66-B6DA2D523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FD7A201-C4D8-4836-A3D2-040C90A24A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0BB092B-F30D-44EF-A7A5-9EA64466BA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272D9A6-D7A9-4A49-A448-E420268149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51696-527A-4A2E-9171-69C33FD271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83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276A-11BE-4DF0-B143-7A57EF180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9A40C-C55D-4354-B331-D36B33976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39EF0-B195-4182-B4E6-51A0D0D9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C7450-82D7-4871-B5BD-6C0861A51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79D6EC-DB1A-4A49-8ED8-8A2FE9D3C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EFC24DF-F8E1-4629-9AF0-CE031ABD4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9E705C2B-1A8D-4783-A7B4-BE2E0364F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DA4CD70-FD78-4B6E-9C2B-9FE781681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D0A33-D02A-4B1F-ACFE-BFBF1762BE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822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4E485-B77A-435D-B6B9-2584D0F9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34CD6CD3-29A9-48F6-83B0-6A9734B6DC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5832DA0-A377-4C5F-B558-306DB1C3C0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2F0451F-2042-4536-BA51-E7084406D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92CAC-5AFE-421A-9B26-361CC100B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98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0EE1A62B-5683-4D7D-AF40-E47DD66106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E77808E-9F46-4BBC-8B2A-05154816F7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48B15B1-A617-4FD7-B81D-4F1DCC09EA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FCF6D-3915-41C4-A0F8-4E7CEC0151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056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CF69E-B806-42D6-8A0C-FE161C1C2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45481-B78C-4150-95A1-D24A80A21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7DB3B-0C72-4898-B2F0-5802A6199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BE1E1AE-D244-49C6-95C9-AD8C213729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CECD884-AD6C-427C-B635-F042F1D0A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D397A12-583F-4817-AA0F-D2752EDFF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B841D-B34F-42EC-880F-1FC510C4AB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94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886F4-2F2E-4A81-8E3B-550B9C22A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4E7A7-03C2-4347-B736-1495643BF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BF1DF-B583-4E40-A60B-B8A486AE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02AEF-5BC4-4104-AF1F-A9EA61EB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38D13-9191-40E6-B0F7-2950F4481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66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3052-057E-4372-A536-849AB75CC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50A425-0CBC-4091-8C4E-9E579BB79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E7170-9AB6-4D0C-A5BA-0A0AC3FC7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F2AA0F9-9781-4D29-94FA-C133D77341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3B06AB3-0546-4A5D-A235-82D8B7B4D8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D596D0D-B220-440D-8EF4-201A1FF043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61E8-7185-4CDB-BA18-419ED66F34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66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5DCF8-EE63-4293-BBE6-11A5EB0B5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82D5C-17B6-406D-ACE2-2A6C9630C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85062D4-2144-4E68-8CCA-80FFD1EFF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4EC23B2-9C2D-4A63-86F7-F1C1738700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A70C237-B41F-4475-94E5-2F8C1FAAA6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A319E-C220-4DD6-9163-10C2A464F8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579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D7B0C8-EA87-476D-9E6F-5D6E8DC444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38733" y="214313"/>
            <a:ext cx="2601384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9B321-10FA-49DB-9FC0-0441B141A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34584" y="214313"/>
            <a:ext cx="7600949" cy="5918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0F93746-79EE-49C3-B733-302633CDF0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AAD0E08-56D8-43E3-9FD9-6C497AB870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561B8E1-1E8C-403A-A6F9-15F5EFC6B7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67D09-F806-434D-827A-8775BE3BA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89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78CB8-F344-4AB0-B7D4-F15CBBAA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C84B5-BDE8-4E21-8FA5-3277F876F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B6D80-4C9F-43A0-A861-FC0649B6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CD767-8498-46DB-90AC-65A44CD3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91E42-E61D-435B-A8E7-D11439E1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5134-2DA2-45A4-A9D6-0617AD24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381E2-73BE-4F7C-98E2-1C09575DA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D9E3F-F9C8-4D4A-ABBA-1B7CC115A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EA3EA-D315-46D6-B322-C53204F4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9F857-4AB2-48C9-BB0B-5B9D7B732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9DEFD-29CF-45C2-969C-A2D4F718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1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8C24C-8B68-4295-AED7-5D24CC856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170C4-C1D4-4B61-B4D2-C713F81E5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26E37-C306-4913-86D6-D41556057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B82291-8B0B-4253-B869-1DE8DEA4B6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89D57-0750-4388-B9E1-A859B65B4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77244-2D0B-4C80-B10D-5A2CA4C4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152D4E-16B2-4F2A-B70C-A608D47A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C1224C-D165-4465-94AD-8CFA6BEB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8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25295-FE7F-4847-8438-7A243F2DE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0AF670-FAF4-47FF-8319-EE7AE869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91892D-6CE7-4ECB-9E9D-1975943B7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821C4-9387-45C0-B855-A2619F9B9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9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9D5AEA-2E4C-4835-8D8B-F4A4452AE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268C7-DA94-4F17-AFB5-DB493929D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A94E-1F66-4219-A095-87AEF70D0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8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39AC4-8533-4CB1-B68A-B71738F9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7A8A-D2EA-48F8-A700-A9A4BAE00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D5414-DE28-48F1-A9FB-66D9F9E91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64B23-F085-4B3C-8D27-C4ABB22E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156CA-522F-43DD-904E-F177E520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240D1-FC01-4D2E-B043-B3B4C335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5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AFE9D-821D-449D-BA9B-0F3F34DA4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DC9A3F-996D-44F0-897A-657EEA9CD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50701-9AD0-4FFD-968D-8A912A332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0E93B-41D3-48AE-8D53-A2E8B0238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26127-9690-4ADF-8B2C-6570A9B1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F1E04-C7A0-41B5-A73F-35DA0BAE5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2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BD5F2-F75A-45C5-BFB2-5FB2A6EF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D1DC8-9170-4D5D-AAC4-250AE956D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266AB-8949-419D-983E-8114860E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58849-6861-4D25-A3A4-85A86BA9DE28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D3114-5D05-40E2-9064-CC02ABD4F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92EC-F146-42D5-9794-2A7632201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4D6B1-96B5-4B37-A61F-D475A6197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998536-292B-4C1E-949A-4BEA020AADF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6684" y="1098551"/>
            <a:ext cx="58420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BCBE61-DA37-457C-A6C5-DD40B14E0CD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066801" y="10985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7F71FA4-F744-44EE-9DBE-CCDAA141FB9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21785" y="1520826"/>
            <a:ext cx="563033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492C0FA-425A-40B2-8084-E5A350534A5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14967" y="15208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A8D1CA-4731-40D8-A3BF-522CFF5A96F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69333" y="14478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C98D722B-5355-464E-B6EF-5ED3675F0C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6000" y="990601"/>
            <a:ext cx="42333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03CB96A2-5D4C-4E61-A477-86366AE6B0C0}"/>
              </a:ext>
            </a:extLst>
          </p:cNvPr>
          <p:cNvSpPr>
            <a:spLocks noChangeArrowheads="1"/>
          </p:cNvSpPr>
          <p:nvPr/>
        </p:nvSpPr>
        <p:spPr bwMode="gray">
          <a:xfrm>
            <a:off x="590551" y="17811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005B28A7-CBBA-4523-BB5E-972A3DE62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214314"/>
            <a:ext cx="10390716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2B347E6-278D-4BFC-9FE3-DFB16F13B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C498269F-6931-4FFB-9BCE-F1F933C414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49400" y="6243638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3AD21713-7D9D-44D2-97CC-DB2517A914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3638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da-DK" altLang="en-US"/>
              <a:t>Lou Sandler, PhD, BCBA – D   © </a:t>
            </a:r>
            <a:endParaRPr lang="en-US" altLang="en-US"/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0D2BC1AE-3C7B-4E85-BF36-4955C2ADF2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89533" y="6243638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E9530CE-B1FF-43FE-9673-CF09A675FE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49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o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ü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ü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ü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F1B7A-E393-427E-9189-B5E1F9F06A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4400" b="1" dirty="0">
                <a:solidFill>
                  <a:srgbClr val="C00000"/>
                </a:solidFill>
                <a:latin typeface="Garamond"/>
              </a:rPr>
              <a:t>Thinking Like A Behavioral Analyst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5C93C6-1724-4B2B-8243-79A77373B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8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EEB09EBD-4F10-448E-AC01-23D8865AD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2895600" cy="376238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da-DK" altLang="en-US" sz="1200" dirty="0">
                <a:solidFill>
                  <a:srgbClr val="000000"/>
                </a:solidFill>
                <a:latin typeface="Tahoma" panose="020B0604030504040204" pitchFamily="34" charset="0"/>
              </a:rPr>
              <a:t>Lou Sandler, PhD, BCBA – D   © </a:t>
            </a:r>
            <a:endParaRPr lang="en-US" altLang="en-US" sz="12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18607AC7-5FAC-41D3-8F3F-2D9934806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CD2FEB0-4281-466A-BD5B-98862F210E57}" type="slidenum">
              <a:rPr lang="en-US" altLang="en-US" sz="1400" b="0">
                <a:solidFill>
                  <a:srgbClr val="000000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en-US" altLang="en-US" sz="1400" b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9EF51807-2E05-4AAF-8144-7AB08BB61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2557" y="506547"/>
            <a:ext cx="8865419" cy="1169987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Thinking Like A Behavioral Analyst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013C1A19-667C-4E7D-9E88-65B2BB4A1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2557" y="2088036"/>
            <a:ext cx="9144000" cy="4236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that behavior is learned.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behavior is transactional/interactive.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ALL behavior has purpose, reason, &amp; logic.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behavior represents the concurrent needs of the focus person, setting, &amp; the primary people in the setting.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interfering problem behavior should be responded to BEFORE it occurs based on relevant environmental changes, understanding function/purpose &amp; instruction of needed skills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79343A89-53F9-4AE3-8F62-F9FCA899F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da-DK" altLang="en-US" sz="1200" dirty="0">
                <a:solidFill>
                  <a:srgbClr val="000000"/>
                </a:solidFill>
                <a:latin typeface="Tahoma" panose="020B0604030504040204" pitchFamily="34" charset="0"/>
              </a:rPr>
              <a:t>Lou Sandler, PhD, BCBA – D   © </a:t>
            </a:r>
            <a:endParaRPr lang="en-US" altLang="en-US" sz="12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4B670262-B9A6-4C73-A46A-7E05916C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8E2169D-4630-488A-8E2C-960E08BBBC8C}" type="slidenum">
              <a:rPr lang="en-US" altLang="en-US" sz="1400" b="0">
                <a:solidFill>
                  <a:srgbClr val="000000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en-US" altLang="en-US" sz="1400" b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2C3656AF-99F5-4DFD-8379-CA050B853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265" y="609600"/>
            <a:ext cx="8827712" cy="914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Thinking Like A Behavioral Analyst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3B07F7F5-383A-4CE7-B1D5-5119E8DA9C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799" y="1828800"/>
            <a:ext cx="8993171" cy="4572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behavior is multiply impacted.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behavior is RARELY ‘out of control’…the environment is more often ‘out of control’.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since behavior is typically predictable &amp; logical, alternatives can be identified &amp; taught.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 </a:t>
            </a:r>
            <a:r>
              <a:rPr lang="en-US" altLang="en-US" dirty="0"/>
              <a:t>that persons only </a:t>
            </a:r>
            <a:r>
              <a:rPr lang="en-US" altLang="en-US" i="1" dirty="0">
                <a:solidFill>
                  <a:srgbClr val="C00000"/>
                </a:solidFill>
              </a:rPr>
              <a:t>choose</a:t>
            </a:r>
            <a:r>
              <a:rPr lang="en-US" altLang="en-US" dirty="0"/>
              <a:t> to do that which has been previously effective based on their individualized social, learning, &amp;/or reinforcement histories.</a:t>
            </a:r>
          </a:p>
          <a:p>
            <a:pPr lvl="1" eaLnBrk="1" hangingPunct="1"/>
            <a:r>
              <a:rPr lang="en-US" altLang="en-US" dirty="0"/>
              <a:t>Always with consideration to cultural &amp; idiosyncratic reality.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61A8B18E-03AE-443D-80E2-54FC4CDD5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da-DK" altLang="en-US" sz="1200" dirty="0">
                <a:solidFill>
                  <a:srgbClr val="000000"/>
                </a:solidFill>
                <a:latin typeface="Tahoma" panose="020B0604030504040204" pitchFamily="34" charset="0"/>
              </a:rPr>
              <a:t>Lou Sandler, PhD, BCBA – D   © </a:t>
            </a:r>
            <a:endParaRPr lang="en-US" altLang="en-US" sz="12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3F473BDA-673F-4716-B6C9-23C3C8C65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3AB560E-0103-4736-9CB4-F6E3E1F25667}" type="slidenum">
              <a:rPr lang="en-US" altLang="en-US" sz="1400" b="0">
                <a:solidFill>
                  <a:srgbClr val="000000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en-US" altLang="en-US" sz="1400" b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B182194E-C3B4-4DA3-AFF3-DBA089B0C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0709" y="528638"/>
            <a:ext cx="8909329" cy="1071562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Thinking Like A Behavioral Analyst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DF36C89C-DB59-4E42-9659-31C6B9275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0708" y="1981200"/>
            <a:ext cx="9318397" cy="4343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 </a:t>
            </a:r>
            <a:r>
              <a:rPr lang="en-US" altLang="en-US" dirty="0"/>
              <a:t>that behavior can only be truly understood, intervened &amp; taught in-context.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teaching new skills/alternative behaviors &amp; environmental change is the best way to respond to interfering behaviors.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</a:t>
            </a:r>
            <a:r>
              <a:rPr lang="en-US" altLang="en-US" dirty="0"/>
              <a:t> that problem behavior often represents a teaching/learning problem.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Understand </a:t>
            </a:r>
            <a:r>
              <a:rPr lang="en-US" altLang="en-US" dirty="0"/>
              <a:t>that intervention for interfering behavior focuses on altering the social system </a:t>
            </a:r>
            <a:r>
              <a:rPr lang="en-US" altLang="en-US" u="sng" dirty="0"/>
              <a:t>first</a:t>
            </a:r>
            <a:r>
              <a:rPr lang="en-US" altLang="en-US" dirty="0"/>
              <a:t> in order to better facilitate &amp; predict success.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27A2D438-7843-49E7-BC59-F22B5854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1600" y="6318267"/>
            <a:ext cx="2895600" cy="376238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da-DK" altLang="en-US" sz="1200" dirty="0">
                <a:solidFill>
                  <a:srgbClr val="000000"/>
                </a:solidFill>
                <a:latin typeface="Tahoma" panose="020B0604030504040204" pitchFamily="34" charset="0"/>
              </a:rPr>
              <a:t>Lou Sandler, PhD, BCBA – D   © </a:t>
            </a:r>
            <a:endParaRPr lang="en-US" altLang="en-US" sz="12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F513EF44-3C63-43BE-9CA8-10045CA8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o"/>
              <a:defRPr sz="2200" b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ü"/>
              <a:defRPr sz="2000" b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0E7DC6E-AF3F-4C9B-A77C-8FED89DFB5FA}" type="slidenum">
              <a:rPr lang="en-US" altLang="en-US" sz="1400" b="0">
                <a:solidFill>
                  <a:srgbClr val="000000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en-US" altLang="en-US" sz="1400" b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ACB85A59-A42C-437C-8D85-2AD0044BBD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5423" y="619126"/>
            <a:ext cx="8752215" cy="98107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Thinking Like A Behavioral Analyst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F716F638-1C4A-4BB4-887A-2DD530736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81027" y="1752600"/>
            <a:ext cx="8905973" cy="4800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/>
            <a:r>
              <a:rPr lang="en-US" altLang="en-US" sz="2400" dirty="0">
                <a:solidFill>
                  <a:srgbClr val="C00000"/>
                </a:solidFill>
              </a:rPr>
              <a:t>Understand </a:t>
            </a:r>
            <a:r>
              <a:rPr lang="en-US" altLang="en-US" sz="2400" dirty="0"/>
              <a:t>that instruction, intervention &amp; treatment must be comprehensive &amp; consider the ecology.</a:t>
            </a:r>
          </a:p>
          <a:p>
            <a:pPr marL="469900" indent="-469900" eaLnBrk="1" hangingPunct="1"/>
            <a:r>
              <a:rPr lang="en-US" altLang="en-US" sz="2400" dirty="0">
                <a:solidFill>
                  <a:srgbClr val="C00000"/>
                </a:solidFill>
              </a:rPr>
              <a:t>Understand</a:t>
            </a:r>
            <a:r>
              <a:rPr lang="en-US" altLang="en-US" sz="2400" dirty="0"/>
              <a:t> that instruction, intervention &amp; treatment must be consistent with authentic Quality of Life outcomes.</a:t>
            </a:r>
          </a:p>
          <a:p>
            <a:pPr marL="469900" indent="-469900" eaLnBrk="1" hangingPunct="1"/>
            <a:r>
              <a:rPr lang="en-US" altLang="en-US" sz="2400" dirty="0">
                <a:solidFill>
                  <a:srgbClr val="C00000"/>
                </a:solidFill>
              </a:rPr>
              <a:t>Understand</a:t>
            </a:r>
            <a:r>
              <a:rPr lang="en-US" altLang="en-US" sz="2400" dirty="0"/>
              <a:t> that </a:t>
            </a:r>
            <a:r>
              <a:rPr lang="en-US" altLang="en-US" sz="2400" dirty="0">
                <a:solidFill>
                  <a:srgbClr val="000000"/>
                </a:solidFill>
              </a:rPr>
              <a:t>instruction, intervention &amp; treatment </a:t>
            </a:r>
            <a:r>
              <a:rPr lang="en-US" altLang="en-US" sz="2400" dirty="0"/>
              <a:t>must be consistent with the resources, knowledge, values, &amp; comfort levels of primary implementors. </a:t>
            </a:r>
          </a:p>
          <a:p>
            <a:pPr marL="469900" indent="-469900" eaLnBrk="1" hangingPunct="1"/>
            <a:r>
              <a:rPr lang="en-US" altLang="en-US" sz="2400" dirty="0">
                <a:solidFill>
                  <a:srgbClr val="C00000"/>
                </a:solidFill>
              </a:rPr>
              <a:t>Understand </a:t>
            </a:r>
            <a:r>
              <a:rPr lang="en-US" altLang="en-US" sz="2400" dirty="0"/>
              <a:t>that </a:t>
            </a:r>
            <a:r>
              <a:rPr lang="en-US" altLang="en-US" sz="2400" dirty="0">
                <a:solidFill>
                  <a:srgbClr val="000000"/>
                </a:solidFill>
              </a:rPr>
              <a:t>instruction, intervention &amp; treatment </a:t>
            </a:r>
            <a:r>
              <a:rPr lang="en-US" altLang="en-US" sz="2400" dirty="0"/>
              <a:t>should be adaptable &amp; responsive to the focus person &amp; setting(s); must also respond to naturally occurring  perturbations in the person’s world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377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Tahoma</vt:lpstr>
      <vt:lpstr>Wingdings</vt:lpstr>
      <vt:lpstr>Office Theme</vt:lpstr>
      <vt:lpstr>Blends</vt:lpstr>
      <vt:lpstr>Thinking Like A Behavioral Analyst</vt:lpstr>
      <vt:lpstr>Thinking Like A Behavioral Analyst</vt:lpstr>
      <vt:lpstr>Thinking Like A Behavioral Analyst</vt:lpstr>
      <vt:lpstr>Thinking Like A Behavioral Analyst</vt:lpstr>
      <vt:lpstr>Thinking Like A Behavioral Analyst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Like A Behavioral Analyst</dc:title>
  <dc:creator>LOU Sandler</dc:creator>
  <cp:lastModifiedBy>LOU Sandler</cp:lastModifiedBy>
  <cp:revision>6</cp:revision>
  <dcterms:created xsi:type="dcterms:W3CDTF">2019-05-19T14:08:59Z</dcterms:created>
  <dcterms:modified xsi:type="dcterms:W3CDTF">2019-05-23T13:51:41Z</dcterms:modified>
</cp:coreProperties>
</file>